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133" r:id="rId1"/>
  </p:sldMasterIdLst>
  <p:notesMasterIdLst>
    <p:notesMasterId r:id="rId24"/>
  </p:notesMasterIdLst>
  <p:sldIdLst>
    <p:sldId id="680" r:id="rId2"/>
    <p:sldId id="737" r:id="rId3"/>
    <p:sldId id="683" r:id="rId4"/>
    <p:sldId id="741" r:id="rId5"/>
    <p:sldId id="688" r:id="rId6"/>
    <p:sldId id="742" r:id="rId7"/>
    <p:sldId id="743" r:id="rId8"/>
    <p:sldId id="745" r:id="rId9"/>
    <p:sldId id="744" r:id="rId10"/>
    <p:sldId id="739" r:id="rId11"/>
    <p:sldId id="684" r:id="rId12"/>
    <p:sldId id="749" r:id="rId13"/>
    <p:sldId id="696" r:id="rId14"/>
    <p:sldId id="747" r:id="rId15"/>
    <p:sldId id="695" r:id="rId16"/>
    <p:sldId id="728" r:id="rId17"/>
    <p:sldId id="730" r:id="rId18"/>
    <p:sldId id="750" r:id="rId19"/>
    <p:sldId id="751" r:id="rId20"/>
    <p:sldId id="752" r:id="rId21"/>
    <p:sldId id="748" r:id="rId22"/>
    <p:sldId id="71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C0BF"/>
    <a:srgbClr val="63A537"/>
    <a:srgbClr val="FFCCCC"/>
    <a:srgbClr val="EE1697"/>
    <a:srgbClr val="99CB38"/>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6190" autoAdjust="0"/>
    <p:restoredTop sz="80261" autoAdjust="0"/>
  </p:normalViewPr>
  <p:slideViewPr>
    <p:cSldViewPr snapToGrid="0">
      <p:cViewPr>
        <p:scale>
          <a:sx n="66" d="100"/>
          <a:sy n="66" d="100"/>
        </p:scale>
        <p:origin x="-852" y="-258"/>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EEA58E-248A-480B-9E71-4CA3A6F702CE}" type="datetimeFigureOut">
              <a:rPr lang="en-US" smtClean="0"/>
              <a:pPr/>
              <a:t>12/11/2021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699376-63E1-42EB-B280-C072772DC2A7}" type="slidenum">
              <a:rPr lang="en-US" smtClean="0"/>
              <a:pPr/>
              <a:t>‹#›</a:t>
            </a:fld>
            <a:endParaRPr lang="en-US"/>
          </a:p>
        </p:txBody>
      </p:sp>
    </p:spTree>
    <p:extLst>
      <p:ext uri="{BB962C8B-B14F-4D97-AF65-F5344CB8AC3E}">
        <p14:creationId xmlns:p14="http://schemas.microsoft.com/office/powerpoint/2010/main" xmlns="" val="1669770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miter lim="800000"/>
            <a:headEnd/>
            <a:tailEnd/>
          </a:ln>
        </p:spPr>
        <p:txBody>
          <a:bodyPr/>
          <a:lstStyle/>
          <a:p>
            <a:fld id="{64E0690B-DFE8-4024-8A2D-8938E927E0AA}" type="slidenum">
              <a:rPr lang="en-US"/>
              <a:pPr/>
              <a:t>3</a:t>
            </a:fld>
            <a:endParaRPr lang="en-US"/>
          </a:p>
        </p:txBody>
      </p:sp>
      <p:sp>
        <p:nvSpPr>
          <p:cNvPr id="114691"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14692"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miter lim="800000"/>
            <a:headEnd/>
            <a:tailEnd/>
          </a:ln>
        </p:spPr>
        <p:txBody>
          <a:bodyPr/>
          <a:lstStyle/>
          <a:p>
            <a:fld id="{64E0690B-DFE8-4024-8A2D-8938E927E0AA}" type="slidenum">
              <a:rPr lang="en-US"/>
              <a:pPr/>
              <a:t>5</a:t>
            </a:fld>
            <a:endParaRPr lang="en-US"/>
          </a:p>
        </p:txBody>
      </p:sp>
      <p:sp>
        <p:nvSpPr>
          <p:cNvPr id="114691"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14692"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miter lim="800000"/>
            <a:headEnd/>
            <a:tailEnd/>
          </a:ln>
        </p:spPr>
        <p:txBody>
          <a:bodyPr/>
          <a:lstStyle/>
          <a:p>
            <a:fld id="{64E0690B-DFE8-4024-8A2D-8938E927E0AA}" type="slidenum">
              <a:rPr lang="en-US"/>
              <a:pPr/>
              <a:t>6</a:t>
            </a:fld>
            <a:endParaRPr lang="en-US"/>
          </a:p>
        </p:txBody>
      </p:sp>
      <p:sp>
        <p:nvSpPr>
          <p:cNvPr id="114691"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14692"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miter lim="800000"/>
            <a:headEnd/>
            <a:tailEnd/>
          </a:ln>
        </p:spPr>
        <p:txBody>
          <a:bodyPr/>
          <a:lstStyle/>
          <a:p>
            <a:fld id="{64E0690B-DFE8-4024-8A2D-8938E927E0AA}" type="slidenum">
              <a:rPr lang="en-US"/>
              <a:pPr/>
              <a:t>7</a:t>
            </a:fld>
            <a:endParaRPr lang="en-US"/>
          </a:p>
        </p:txBody>
      </p:sp>
      <p:sp>
        <p:nvSpPr>
          <p:cNvPr id="114691"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14692"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miter lim="800000"/>
            <a:headEnd/>
            <a:tailEnd/>
          </a:ln>
        </p:spPr>
        <p:txBody>
          <a:bodyPr/>
          <a:lstStyle/>
          <a:p>
            <a:fld id="{64E0690B-DFE8-4024-8A2D-8938E927E0AA}" type="slidenum">
              <a:rPr lang="en-US"/>
              <a:pPr/>
              <a:t>10</a:t>
            </a:fld>
            <a:endParaRPr lang="en-US"/>
          </a:p>
        </p:txBody>
      </p:sp>
      <p:sp>
        <p:nvSpPr>
          <p:cNvPr id="114691"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14692"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miter lim="800000"/>
            <a:headEnd/>
            <a:tailEnd/>
          </a:ln>
        </p:spPr>
        <p:txBody>
          <a:bodyPr/>
          <a:lstStyle/>
          <a:p>
            <a:fld id="{64E0690B-DFE8-4024-8A2D-8938E927E0AA}" type="slidenum">
              <a:rPr lang="en-US"/>
              <a:pPr/>
              <a:t>11</a:t>
            </a:fld>
            <a:endParaRPr lang="en-US"/>
          </a:p>
        </p:txBody>
      </p:sp>
      <p:sp>
        <p:nvSpPr>
          <p:cNvPr id="114691"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14692"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miter lim="800000"/>
            <a:headEnd/>
            <a:tailEnd/>
          </a:ln>
        </p:spPr>
        <p:txBody>
          <a:bodyPr/>
          <a:lstStyle/>
          <a:p>
            <a:fld id="{3621324F-6076-4153-9590-1A3FB9B46B5B}" type="slidenum">
              <a:rPr lang="en-US"/>
              <a:pPr/>
              <a:t>12</a:t>
            </a:fld>
            <a:endParaRPr lang="en-US"/>
          </a:p>
        </p:txBody>
      </p:sp>
      <p:sp>
        <p:nvSpPr>
          <p:cNvPr id="117763"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17764"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miter lim="800000"/>
            <a:headEnd/>
            <a:tailEnd/>
          </a:ln>
        </p:spPr>
        <p:txBody>
          <a:bodyPr/>
          <a:lstStyle/>
          <a:p>
            <a:fld id="{3621324F-6076-4153-9590-1A3FB9B46B5B}" type="slidenum">
              <a:rPr lang="en-US"/>
              <a:pPr/>
              <a:t>13</a:t>
            </a:fld>
            <a:endParaRPr lang="en-US"/>
          </a:p>
        </p:txBody>
      </p:sp>
      <p:sp>
        <p:nvSpPr>
          <p:cNvPr id="117763"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17764"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miter lim="800000"/>
            <a:headEnd/>
            <a:tailEnd/>
          </a:ln>
        </p:spPr>
        <p:txBody>
          <a:bodyPr/>
          <a:lstStyle/>
          <a:p>
            <a:fld id="{3621324F-6076-4153-9590-1A3FB9B46B5B}" type="slidenum">
              <a:rPr lang="en-US"/>
              <a:pPr/>
              <a:t>21</a:t>
            </a:fld>
            <a:endParaRPr lang="en-US"/>
          </a:p>
        </p:txBody>
      </p:sp>
      <p:sp>
        <p:nvSpPr>
          <p:cNvPr id="117763"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17764"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12201452"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914400" y="1752602"/>
            <a:ext cx="103632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5019" y="4953000"/>
            <a:ext cx="12197020"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r>
              <a:rPr lang="en-US" smtClean="0"/>
              <a:t>SEYED AHMAD SHAHAHMADI (P64797)</a:t>
            </a:r>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4975AE14-5157-40EE-903F-4A617FD7023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1481330"/>
            <a:ext cx="109728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r>
              <a:rPr lang="en-US" smtClean="0"/>
              <a:t>SEYED AHMAD SHAHAHMADI (P64797)</a:t>
            </a:r>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5351" y="274641"/>
            <a:ext cx="236996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41"/>
            <a:ext cx="84328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r>
              <a:rPr lang="en-US" smtClean="0"/>
              <a:t>SEYED AHMAD SHAHAHMADI (P64797)</a:t>
            </a:r>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r>
              <a:rPr lang="en-US" smtClean="0"/>
              <a:t>SEYED AHMAD SHAHAHMADI (P64797)</a:t>
            </a:r>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975AE14-5157-40EE-903F-4A617FD70239}" type="slidenum">
              <a:rPr lang="en-US" smtClean="0"/>
              <a:pPr/>
              <a:t>‹#›</a:t>
            </a:fld>
            <a:endParaRPr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168" y="1059712"/>
            <a:ext cx="103632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5230284" y="2931712"/>
            <a:ext cx="6096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r>
              <a:rPr lang="en-US" smtClean="0"/>
              <a:t>SEYED AHMAD SHAHAHMADI (P64797)</a:t>
            </a:r>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975AE14-5157-40EE-903F-4A617FD70239}" type="slidenum">
              <a:rPr lang="en-US" smtClean="0"/>
              <a:pPr/>
              <a:t>‹#›</a:t>
            </a:fld>
            <a:endParaRPr lang="en-US"/>
          </a:p>
        </p:txBody>
      </p:sp>
      <p:sp>
        <p:nvSpPr>
          <p:cNvPr id="7" name="Chevron 6"/>
          <p:cNvSpPr/>
          <p:nvPr/>
        </p:nvSpPr>
        <p:spPr>
          <a:xfrm>
            <a:off x="4848907"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4600352"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7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r>
              <a:rPr lang="en-US" smtClean="0"/>
              <a:t>SEYED AHMAD SHAHAHMADI (P64797)</a:t>
            </a:r>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4975AE14-5157-40EE-903F-4A617FD70239}" type="slidenum">
              <a:rPr lang="en-US" smtClean="0"/>
              <a:pPr/>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3369"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1444295"/>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3368" y="1444295"/>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r>
              <a:rPr lang="en-US" smtClean="0"/>
              <a:t>SEYED AHMAD SHAHAHMADI (P64797)</a:t>
            </a:r>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r>
              <a:rPr lang="en-US" smtClean="0"/>
              <a:t>SEYED AHMAD SHAHAHMADI (P64797)</a:t>
            </a:r>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4975AE14-5157-40EE-903F-4A617FD70239}" type="slidenum">
              <a:rPr lang="en-US" smtClean="0"/>
              <a:pPr/>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r>
              <a:rPr lang="en-US" smtClean="0"/>
              <a:t>SEYED AHMAD SHAHAHMADI (P64797)</a:t>
            </a:r>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876800"/>
            <a:ext cx="9975701"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8969376" y="6407944"/>
            <a:ext cx="2560320" cy="365760"/>
          </a:xfrm>
        </p:spPr>
        <p:txBody>
          <a:bodyPr/>
          <a:lstStyle>
            <a:extLst/>
          </a:lstStyle>
          <a:p>
            <a:r>
              <a:rPr lang="en-US" smtClean="0"/>
              <a:t>SEYED AHMAD SHAHAHMADI (P64797)</a:t>
            </a:r>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1643" y="5443402"/>
            <a:ext cx="95504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r>
              <a:rPr lang="en-US" smtClean="0"/>
              <a:t>SEYED AHMAD SHAHAHMADI (P64797)</a:t>
            </a:r>
            <a:endParaRPr lang="en-US"/>
          </a:p>
        </p:txBody>
      </p:sp>
      <p:sp>
        <p:nvSpPr>
          <p:cNvPr id="6" name="Footer Placeholder 5"/>
          <p:cNvSpPr>
            <a:spLocks noGrp="1"/>
          </p:cNvSpPr>
          <p:nvPr>
            <p:ph type="ftr" sz="quarter" idx="11"/>
          </p:nvPr>
        </p:nvSpPr>
        <p:spPr>
          <a:xfrm>
            <a:off x="5840097" y="6407945"/>
            <a:ext cx="3134241" cy="365125"/>
          </a:xfrm>
        </p:spPr>
        <p:txBody>
          <a:bodyPr/>
          <a:lstStyle>
            <a:lvl1pPr>
              <a:defRPr>
                <a:solidFill>
                  <a:schemeClr val="tx1"/>
                </a:solidFill>
              </a:defRPr>
            </a:lvl1pPr>
            <a:extLst/>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4975AE14-5157-40EE-903F-4A617FD70239}" type="slidenum">
              <a:rPr lang="en-US" smtClean="0"/>
              <a:pPr/>
              <a:t>‹#›</a:t>
            </a:fld>
            <a:endParaRPr lang="en-US"/>
          </a:p>
        </p:txBody>
      </p:sp>
      <p:sp>
        <p:nvSpPr>
          <p:cNvPr id="2" name="Title 1"/>
          <p:cNvSpPr>
            <a:spLocks noGrp="1"/>
          </p:cNvSpPr>
          <p:nvPr>
            <p:ph type="title"/>
          </p:nvPr>
        </p:nvSpPr>
        <p:spPr>
          <a:xfrm>
            <a:off x="304800"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955249" y="5001994"/>
            <a:ext cx="5069337"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71414" y="5785023"/>
            <a:ext cx="506933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8056" y="5791253"/>
            <a:ext cx="4536419"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1552149"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11303595"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955249" y="5001994"/>
            <a:ext cx="5069337"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71414" y="5785023"/>
            <a:ext cx="506933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8056" y="5791253"/>
            <a:ext cx="4536419"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609600" y="1481329"/>
            <a:ext cx="109728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8969376" y="6407944"/>
            <a:ext cx="2560320" cy="365760"/>
          </a:xfrm>
          <a:prstGeom prst="rect">
            <a:avLst/>
          </a:prstGeom>
        </p:spPr>
        <p:txBody>
          <a:bodyPr vert="horz" anchor="b"/>
          <a:lstStyle>
            <a:lvl1pPr algn="l" eaLnBrk="1" latinLnBrk="0" hangingPunct="1">
              <a:defRPr kumimoji="0" sz="1000">
                <a:solidFill>
                  <a:schemeClr val="tx1"/>
                </a:solidFill>
              </a:defRPr>
            </a:lvl1pPr>
            <a:extLst/>
          </a:lstStyle>
          <a:p>
            <a:r>
              <a:rPr lang="en-US" smtClean="0"/>
              <a:t>SEYED AHMAD SHAHAHMADI (P64797)</a:t>
            </a:r>
            <a:endParaRPr lang="en-US"/>
          </a:p>
        </p:txBody>
      </p:sp>
      <p:sp>
        <p:nvSpPr>
          <p:cNvPr id="22" name="Footer Placeholder 21"/>
          <p:cNvSpPr>
            <a:spLocks noGrp="1"/>
          </p:cNvSpPr>
          <p:nvPr>
            <p:ph type="ftr" sz="quarter" idx="3"/>
          </p:nvPr>
        </p:nvSpPr>
        <p:spPr>
          <a:xfrm>
            <a:off x="5840097" y="6407945"/>
            <a:ext cx="313424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11529696" y="6407945"/>
            <a:ext cx="487680" cy="365125"/>
          </a:xfrm>
          <a:prstGeom prst="rect">
            <a:avLst/>
          </a:prstGeom>
        </p:spPr>
        <p:txBody>
          <a:bodyPr vert="horz" anchor="b"/>
          <a:lstStyle>
            <a:lvl1pPr algn="r" eaLnBrk="1" latinLnBrk="0" hangingPunct="1">
              <a:defRPr kumimoji="0" sz="1000" b="0">
                <a:solidFill>
                  <a:schemeClr val="tx1"/>
                </a:solidFill>
              </a:defRPr>
            </a:lvl1pPr>
            <a:extLst/>
          </a:lstStyle>
          <a:p>
            <a:fld id="{4975AE14-5157-40EE-903F-4A617FD7023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4134" r:id="rId1"/>
    <p:sldLayoutId id="2147484135" r:id="rId2"/>
    <p:sldLayoutId id="2147484136" r:id="rId3"/>
    <p:sldLayoutId id="2147484137" r:id="rId4"/>
    <p:sldLayoutId id="2147484138" r:id="rId5"/>
    <p:sldLayoutId id="2147484139" r:id="rId6"/>
    <p:sldLayoutId id="2147484140" r:id="rId7"/>
    <p:sldLayoutId id="2147484141" r:id="rId8"/>
    <p:sldLayoutId id="2147484142" r:id="rId9"/>
    <p:sldLayoutId id="2147484143" r:id="rId10"/>
    <p:sldLayoutId id="2147484144" r:id="rId11"/>
  </p:sldLayoutIdLst>
  <p:hf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975AE14-5157-40EE-903F-4A617FD70239}" type="slidenum">
              <a:rPr lang="en-US" smtClean="0"/>
              <a:pPr/>
              <a:t>1</a:t>
            </a:fld>
            <a:endParaRPr lang="en-US"/>
          </a:p>
        </p:txBody>
      </p:sp>
      <p:sp>
        <p:nvSpPr>
          <p:cNvPr id="7" name="TextBox 6"/>
          <p:cNvSpPr txBox="1"/>
          <p:nvPr/>
        </p:nvSpPr>
        <p:spPr>
          <a:xfrm>
            <a:off x="914400" y="1843311"/>
            <a:ext cx="10319657" cy="707886"/>
          </a:xfrm>
          <a:prstGeom prst="rect">
            <a:avLst/>
          </a:prstGeom>
          <a:noFill/>
        </p:spPr>
        <p:txBody>
          <a:bodyPr wrap="square" rtlCol="0">
            <a:spAutoFit/>
          </a:bodyPr>
          <a:lstStyle/>
          <a:p>
            <a:pPr algn="ctr"/>
            <a:r>
              <a:rPr lang="en-US" sz="4000" dirty="0" smtClean="0"/>
              <a:t>Parabolic Reflector/Dish Antenna</a:t>
            </a:r>
            <a:endParaRPr lang="en-US" sz="4000" dirty="0"/>
          </a:p>
        </p:txBody>
      </p:sp>
      <p:pic>
        <p:nvPicPr>
          <p:cNvPr id="4" name="Picture 2"/>
          <p:cNvPicPr>
            <a:picLocks noChangeAspect="1" noChangeArrowheads="1"/>
          </p:cNvPicPr>
          <p:nvPr/>
        </p:nvPicPr>
        <p:blipFill>
          <a:blip r:embed="rId2"/>
          <a:srcRect l="48637" t="35317" r="4957" b="19246"/>
          <a:stretch>
            <a:fillRect/>
          </a:stretch>
        </p:blipFill>
        <p:spPr bwMode="auto">
          <a:xfrm>
            <a:off x="7663544" y="4365172"/>
            <a:ext cx="4528456" cy="249282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5" name="Picture 5"/>
          <p:cNvPicPr>
            <a:picLocks noChangeAspect="1" noChangeArrowheads="1"/>
          </p:cNvPicPr>
          <p:nvPr/>
        </p:nvPicPr>
        <p:blipFill>
          <a:blip r:embed="rId3"/>
          <a:srcRect l="55689" t="32688" r="9395" b="22272"/>
          <a:stretch>
            <a:fillRect/>
          </a:stretch>
        </p:blipFill>
        <p:spPr bwMode="auto">
          <a:xfrm>
            <a:off x="1262740" y="-5169"/>
            <a:ext cx="9463314" cy="6863169"/>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30515" y="0"/>
            <a:ext cx="9593942" cy="769441"/>
          </a:xfrm>
          <a:prstGeom prst="rect">
            <a:avLst/>
          </a:prstGeom>
        </p:spPr>
        <p:txBody>
          <a:bodyPr wrap="square">
            <a:spAutoFit/>
          </a:bodyPr>
          <a:lstStyle/>
          <a:p>
            <a:pPr marL="952500" lvl="1" indent="-495300" algn="ctr">
              <a:lnSpc>
                <a:spcPct val="110000"/>
              </a:lnSpc>
              <a:spcBef>
                <a:spcPct val="50000"/>
              </a:spcBef>
            </a:pPr>
            <a:r>
              <a:rPr lang="en-US" sz="4000" dirty="0" smtClean="0"/>
              <a:t>Orange-Peel </a:t>
            </a:r>
            <a:r>
              <a:rPr lang="en-US" sz="4000" dirty="0" err="1" smtClean="0"/>
              <a:t>Paraboloid</a:t>
            </a:r>
            <a:endParaRPr lang="en-US" sz="4000" dirty="0"/>
          </a:p>
        </p:txBody>
      </p:sp>
      <p:sp>
        <p:nvSpPr>
          <p:cNvPr id="6" name="Rectangle 5"/>
          <p:cNvSpPr/>
          <p:nvPr/>
        </p:nvSpPr>
        <p:spPr>
          <a:xfrm>
            <a:off x="754743" y="1333865"/>
            <a:ext cx="10943771" cy="2677656"/>
          </a:xfrm>
          <a:prstGeom prst="rect">
            <a:avLst/>
          </a:prstGeom>
        </p:spPr>
        <p:txBody>
          <a:bodyPr wrap="square">
            <a:spAutoFit/>
          </a:bodyPr>
          <a:lstStyle/>
          <a:p>
            <a:pPr algn="just"/>
            <a:r>
              <a:rPr lang="en-US" sz="2800" dirty="0" smtClean="0"/>
              <a:t>A section of a complete circular </a:t>
            </a:r>
            <a:r>
              <a:rPr lang="en-US" sz="2800" dirty="0" err="1" smtClean="0"/>
              <a:t>paraboloid</a:t>
            </a:r>
            <a:r>
              <a:rPr lang="en-US" sz="2800" dirty="0" smtClean="0"/>
              <a:t>, often called an orange-peel reflector because of its orange-peel shape. Since the reflector is narrow in the horizontal plane and wide in the vertical plane, it produces a beam that is wide in the horizontal plane and narrow in the vertical plane. Orange-peel </a:t>
            </a:r>
            <a:r>
              <a:rPr lang="en-US" sz="2800" dirty="0" err="1" smtClean="0"/>
              <a:t>paraboloids</a:t>
            </a:r>
            <a:r>
              <a:rPr lang="en-US" sz="2800" dirty="0" smtClean="0"/>
              <a:t> are often used in height-finding equipment.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extBox 142"/>
          <p:cNvSpPr txBox="1"/>
          <p:nvPr/>
        </p:nvSpPr>
        <p:spPr>
          <a:xfrm>
            <a:off x="682179" y="0"/>
            <a:ext cx="10813142" cy="707886"/>
          </a:xfrm>
          <a:prstGeom prst="rect">
            <a:avLst/>
          </a:prstGeom>
          <a:noFill/>
        </p:spPr>
        <p:txBody>
          <a:bodyPr wrap="square" rtlCol="0">
            <a:spAutoFit/>
          </a:bodyPr>
          <a:lstStyle/>
          <a:p>
            <a:pPr algn="ctr"/>
            <a:r>
              <a:rPr lang="en-US" sz="4000" dirty="0" smtClean="0"/>
              <a:t>Cylindrical </a:t>
            </a:r>
            <a:r>
              <a:rPr lang="en-US" sz="4000" dirty="0" err="1" smtClean="0"/>
              <a:t>Paraboloid</a:t>
            </a:r>
            <a:endParaRPr lang="en-US" sz="4000" dirty="0"/>
          </a:p>
        </p:txBody>
      </p:sp>
      <p:sp>
        <p:nvSpPr>
          <p:cNvPr id="4" name="Rectangle 3"/>
          <p:cNvSpPr/>
          <p:nvPr/>
        </p:nvSpPr>
        <p:spPr>
          <a:xfrm>
            <a:off x="682171" y="942485"/>
            <a:ext cx="10958286" cy="2677656"/>
          </a:xfrm>
          <a:prstGeom prst="rect">
            <a:avLst/>
          </a:prstGeom>
        </p:spPr>
        <p:txBody>
          <a:bodyPr wrap="square">
            <a:spAutoFit/>
          </a:bodyPr>
          <a:lstStyle/>
          <a:p>
            <a:pPr algn="just"/>
            <a:r>
              <a:rPr lang="en-US" sz="2400" dirty="0" smtClean="0"/>
              <a:t>The reflector is curved in only one direction and flat in the other. The radio waves come to a focus not at a point but along a line. That is the reflector surface is fed by a line source which is placed at the focal line of the reflector. The feed is sometimes a dipole antenna located along the focal line. Cylindrical parabolic antennas radiate a fan-shaped beam, narrow in the curved dimension, and wide in the other dimension. </a:t>
            </a:r>
          </a:p>
        </p:txBody>
      </p:sp>
      <p:pic>
        <p:nvPicPr>
          <p:cNvPr id="5" name="Picture 2"/>
          <p:cNvPicPr>
            <a:picLocks noChangeAspect="1" noChangeArrowheads="1"/>
          </p:cNvPicPr>
          <p:nvPr/>
        </p:nvPicPr>
        <p:blipFill>
          <a:blip r:embed="rId3"/>
          <a:srcRect l="24318" t="56548" r="33403" b="21825"/>
          <a:stretch>
            <a:fillRect/>
          </a:stretch>
        </p:blipFill>
        <p:spPr bwMode="auto">
          <a:xfrm>
            <a:off x="1712686" y="4390571"/>
            <a:ext cx="8579406" cy="2467429"/>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extBox 142"/>
          <p:cNvSpPr txBox="1"/>
          <p:nvPr/>
        </p:nvSpPr>
        <p:spPr>
          <a:xfrm>
            <a:off x="682179" y="0"/>
            <a:ext cx="10813142" cy="707886"/>
          </a:xfrm>
          <a:prstGeom prst="rect">
            <a:avLst/>
          </a:prstGeom>
          <a:noFill/>
        </p:spPr>
        <p:txBody>
          <a:bodyPr wrap="square" rtlCol="0">
            <a:spAutoFit/>
          </a:bodyPr>
          <a:lstStyle/>
          <a:p>
            <a:pPr algn="ctr"/>
            <a:r>
              <a:rPr lang="en-US" sz="4000" dirty="0" smtClean="0"/>
              <a:t>Corner Reflector</a:t>
            </a:r>
            <a:endParaRPr lang="en-US" sz="4000" dirty="0"/>
          </a:p>
        </p:txBody>
      </p:sp>
      <p:sp>
        <p:nvSpPr>
          <p:cNvPr id="4" name="Rectangle 3"/>
          <p:cNvSpPr/>
          <p:nvPr/>
        </p:nvSpPr>
        <p:spPr>
          <a:xfrm>
            <a:off x="406400" y="1479513"/>
            <a:ext cx="11582400" cy="1692771"/>
          </a:xfrm>
          <a:prstGeom prst="rect">
            <a:avLst/>
          </a:prstGeom>
        </p:spPr>
        <p:txBody>
          <a:bodyPr wrap="square">
            <a:spAutoFit/>
          </a:bodyPr>
          <a:lstStyle/>
          <a:p>
            <a:pPr algn="just"/>
            <a:r>
              <a:rPr lang="en-US" sz="2600" dirty="0" smtClean="0"/>
              <a:t>The corner reflector consists of two flat conducting sheets that meet at an angle to form a corner. The corner reflector is normally driven by a half wave radiator located on a line which bisects the angle formed by the sheet reflectors.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14</a:t>
            </a:fld>
            <a:endParaRPr lang="en-US"/>
          </a:p>
        </p:txBody>
      </p:sp>
      <p:pic>
        <p:nvPicPr>
          <p:cNvPr id="64514" name="Picture 2"/>
          <p:cNvPicPr>
            <a:picLocks noChangeAspect="1" noChangeArrowheads="1"/>
          </p:cNvPicPr>
          <p:nvPr/>
        </p:nvPicPr>
        <p:blipFill>
          <a:blip r:embed="rId2"/>
          <a:srcRect l="23649" t="25794" r="7634" b="22421"/>
          <a:stretch>
            <a:fillRect/>
          </a:stretch>
        </p:blipFill>
        <p:spPr bwMode="auto">
          <a:xfrm>
            <a:off x="0" y="510545"/>
            <a:ext cx="12192000" cy="5091970"/>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15</a:t>
            </a:fld>
            <a:endParaRPr lang="en-US"/>
          </a:p>
        </p:txBody>
      </p:sp>
      <p:sp>
        <p:nvSpPr>
          <p:cNvPr id="7" name="TextBox 6"/>
          <p:cNvSpPr txBox="1"/>
          <p:nvPr/>
        </p:nvSpPr>
        <p:spPr>
          <a:xfrm>
            <a:off x="-1103085" y="0"/>
            <a:ext cx="10319657" cy="1323439"/>
          </a:xfrm>
          <a:prstGeom prst="rect">
            <a:avLst/>
          </a:prstGeom>
          <a:noFill/>
        </p:spPr>
        <p:txBody>
          <a:bodyPr wrap="square" rtlCol="0">
            <a:spAutoFit/>
          </a:bodyPr>
          <a:lstStyle/>
          <a:p>
            <a:pPr algn="ctr"/>
            <a:r>
              <a:rPr lang="en-US" sz="4000" dirty="0" smtClean="0"/>
              <a:t>Types of Microwave feeder/</a:t>
            </a:r>
          </a:p>
          <a:p>
            <a:pPr algn="ctr"/>
            <a:r>
              <a:rPr lang="en-US" sz="4000" dirty="0" smtClean="0"/>
              <a:t>Driven Element</a:t>
            </a:r>
            <a:endParaRPr lang="en-US" sz="4000" dirty="0"/>
          </a:p>
        </p:txBody>
      </p:sp>
      <p:sp>
        <p:nvSpPr>
          <p:cNvPr id="5" name="TextBox 4"/>
          <p:cNvSpPr txBox="1"/>
          <p:nvPr/>
        </p:nvSpPr>
        <p:spPr>
          <a:xfrm>
            <a:off x="1045029" y="2119085"/>
            <a:ext cx="5109028" cy="1815882"/>
          </a:xfrm>
          <a:prstGeom prst="rect">
            <a:avLst/>
          </a:prstGeom>
          <a:noFill/>
        </p:spPr>
        <p:txBody>
          <a:bodyPr wrap="square" rtlCol="0">
            <a:spAutoFit/>
          </a:bodyPr>
          <a:lstStyle/>
          <a:p>
            <a:pPr>
              <a:buFont typeface="Arial" pitchFamily="34" charset="0"/>
              <a:buChar char="•"/>
            </a:pPr>
            <a:r>
              <a:rPr lang="en-US" sz="2800" dirty="0" smtClean="0"/>
              <a:t> Axial</a:t>
            </a:r>
          </a:p>
          <a:p>
            <a:pPr>
              <a:buFont typeface="Arial" pitchFamily="34" charset="0"/>
              <a:buChar char="•"/>
            </a:pPr>
            <a:r>
              <a:rPr lang="en-US" sz="2800" dirty="0" smtClean="0"/>
              <a:t> Off-axis</a:t>
            </a:r>
          </a:p>
          <a:p>
            <a:pPr>
              <a:buFont typeface="Arial" pitchFamily="34" charset="0"/>
              <a:buChar char="•"/>
            </a:pPr>
            <a:r>
              <a:rPr lang="en-US" sz="2800" dirty="0" smtClean="0"/>
              <a:t> </a:t>
            </a:r>
            <a:r>
              <a:rPr lang="en-US" sz="2800" dirty="0" err="1" smtClean="0"/>
              <a:t>Cassegrain</a:t>
            </a:r>
            <a:endParaRPr lang="en-US" sz="2800" dirty="0" smtClean="0"/>
          </a:p>
          <a:p>
            <a:pPr>
              <a:buFont typeface="Arial" pitchFamily="34" charset="0"/>
              <a:buChar char="•"/>
            </a:pPr>
            <a:r>
              <a:rPr lang="en-US" sz="2800" dirty="0" smtClean="0"/>
              <a:t> Gregorian</a:t>
            </a:r>
          </a:p>
        </p:txBody>
      </p:sp>
      <p:pic>
        <p:nvPicPr>
          <p:cNvPr id="6" name="Picture 2"/>
          <p:cNvPicPr>
            <a:picLocks noChangeAspect="1" noChangeArrowheads="1"/>
          </p:cNvPicPr>
          <p:nvPr/>
        </p:nvPicPr>
        <p:blipFill>
          <a:blip r:embed="rId2"/>
          <a:srcRect l="75075" t="14087" r="3061" b="8730"/>
          <a:stretch>
            <a:fillRect/>
          </a:stretch>
        </p:blipFill>
        <p:spPr bwMode="auto">
          <a:xfrm>
            <a:off x="7823200" y="0"/>
            <a:ext cx="4368800" cy="6858000"/>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16</a:t>
            </a:fld>
            <a:endParaRPr lang="en-US"/>
          </a:p>
        </p:txBody>
      </p:sp>
      <p:sp>
        <p:nvSpPr>
          <p:cNvPr id="7" name="TextBox 6"/>
          <p:cNvSpPr txBox="1"/>
          <p:nvPr/>
        </p:nvSpPr>
        <p:spPr>
          <a:xfrm>
            <a:off x="870857" y="29028"/>
            <a:ext cx="10319657" cy="707886"/>
          </a:xfrm>
          <a:prstGeom prst="rect">
            <a:avLst/>
          </a:prstGeom>
          <a:noFill/>
        </p:spPr>
        <p:txBody>
          <a:bodyPr wrap="square" rtlCol="0">
            <a:spAutoFit/>
          </a:bodyPr>
          <a:lstStyle/>
          <a:p>
            <a:pPr algn="ctr"/>
            <a:r>
              <a:rPr lang="en-US" sz="4000" dirty="0" smtClean="0"/>
              <a:t>Axial Feed</a:t>
            </a:r>
            <a:endParaRPr lang="en-US" sz="4000" dirty="0"/>
          </a:p>
        </p:txBody>
      </p:sp>
      <p:sp>
        <p:nvSpPr>
          <p:cNvPr id="5" name="Rectangle 4"/>
          <p:cNvSpPr/>
          <p:nvPr/>
        </p:nvSpPr>
        <p:spPr>
          <a:xfrm>
            <a:off x="624114" y="897208"/>
            <a:ext cx="11263086" cy="2677656"/>
          </a:xfrm>
          <a:prstGeom prst="rect">
            <a:avLst/>
          </a:prstGeom>
        </p:spPr>
        <p:txBody>
          <a:bodyPr wrap="square">
            <a:spAutoFit/>
          </a:bodyPr>
          <a:lstStyle/>
          <a:p>
            <a:pPr algn="just"/>
            <a:r>
              <a:rPr lang="en-US" sz="2800" dirty="0" smtClean="0"/>
              <a:t>This is the most common type of feed, with the feed antenna located in front of the dish at the focus, on the beam axis, pointed back toward the dish. </a:t>
            </a:r>
          </a:p>
          <a:p>
            <a:pPr algn="just"/>
            <a:r>
              <a:rPr lang="en-US" sz="2800" dirty="0" smtClean="0"/>
              <a:t>A disadvantage of this type is that the feed and its supports block some of the beam, which limits the aperture efficiency to only 55–60%.</a:t>
            </a:r>
            <a:endParaRPr lang="en-US" sz="28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17</a:t>
            </a:fld>
            <a:endParaRPr lang="en-US"/>
          </a:p>
        </p:txBody>
      </p:sp>
      <p:sp>
        <p:nvSpPr>
          <p:cNvPr id="5" name="TextBox 4"/>
          <p:cNvSpPr txBox="1"/>
          <p:nvPr/>
        </p:nvSpPr>
        <p:spPr>
          <a:xfrm>
            <a:off x="870857" y="29028"/>
            <a:ext cx="10319657" cy="707886"/>
          </a:xfrm>
          <a:prstGeom prst="rect">
            <a:avLst/>
          </a:prstGeom>
          <a:noFill/>
        </p:spPr>
        <p:txBody>
          <a:bodyPr wrap="square" rtlCol="0">
            <a:spAutoFit/>
          </a:bodyPr>
          <a:lstStyle/>
          <a:p>
            <a:pPr algn="ctr"/>
            <a:r>
              <a:rPr lang="en-US" sz="4000" dirty="0" smtClean="0"/>
              <a:t>Off-Axis/ Offset Feed</a:t>
            </a:r>
            <a:endParaRPr lang="en-US" sz="4000" dirty="0"/>
          </a:p>
        </p:txBody>
      </p:sp>
      <p:sp>
        <p:nvSpPr>
          <p:cNvPr id="6" name="Rectangle 5"/>
          <p:cNvSpPr/>
          <p:nvPr/>
        </p:nvSpPr>
        <p:spPr>
          <a:xfrm>
            <a:off x="406400" y="1083439"/>
            <a:ext cx="11451771" cy="3970318"/>
          </a:xfrm>
          <a:prstGeom prst="rect">
            <a:avLst/>
          </a:prstGeom>
        </p:spPr>
        <p:txBody>
          <a:bodyPr wrap="square">
            <a:spAutoFit/>
          </a:bodyPr>
          <a:lstStyle/>
          <a:p>
            <a:pPr algn="just"/>
            <a:r>
              <a:rPr lang="en-US" sz="2800" dirty="0" smtClean="0"/>
              <a:t>The reflector is an asymmetrical segment of a </a:t>
            </a:r>
            <a:r>
              <a:rPr lang="en-US" sz="2800" dirty="0" err="1" smtClean="0"/>
              <a:t>paraboloid</a:t>
            </a:r>
            <a:r>
              <a:rPr lang="en-US" sz="2800" dirty="0" smtClean="0"/>
              <a:t>, so the focus, and the feed antenna, are located to one side of the dish. The purpose of this design is to move the feed structure out of the beam path, so it does not block the beam. It is widely used in home satellite television dishes, which are small enough that the feed structure would otherwise block a significant percentage of the signal. Offset feed can also be used in multiple reflector designs such as the </a:t>
            </a:r>
            <a:r>
              <a:rPr lang="en-US" sz="2800" dirty="0" err="1" smtClean="0"/>
              <a:t>Cassegrain</a:t>
            </a:r>
            <a:r>
              <a:rPr lang="en-US" sz="2800" dirty="0" smtClean="0"/>
              <a:t> and Gregorian</a:t>
            </a:r>
          </a:p>
          <a:p>
            <a:pPr algn="just"/>
            <a:r>
              <a:rPr lang="en-US" sz="2800" dirty="0" smtClean="0"/>
              <a:t>feed.</a:t>
            </a:r>
            <a:endParaRPr lang="en-US" sz="28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18</a:t>
            </a:fld>
            <a:endParaRPr lang="en-US"/>
          </a:p>
        </p:txBody>
      </p:sp>
      <p:sp>
        <p:nvSpPr>
          <p:cNvPr id="5" name="TextBox 4"/>
          <p:cNvSpPr txBox="1"/>
          <p:nvPr/>
        </p:nvSpPr>
        <p:spPr>
          <a:xfrm>
            <a:off x="870857" y="29028"/>
            <a:ext cx="10319657" cy="707886"/>
          </a:xfrm>
          <a:prstGeom prst="rect">
            <a:avLst/>
          </a:prstGeom>
          <a:noFill/>
        </p:spPr>
        <p:txBody>
          <a:bodyPr wrap="square" rtlCol="0">
            <a:spAutoFit/>
          </a:bodyPr>
          <a:lstStyle/>
          <a:p>
            <a:pPr algn="ctr"/>
            <a:r>
              <a:rPr lang="en-US" sz="4000" dirty="0" err="1" smtClean="0"/>
              <a:t>Cassegrain</a:t>
            </a:r>
            <a:endParaRPr lang="en-US" sz="4000" dirty="0"/>
          </a:p>
        </p:txBody>
      </p:sp>
      <p:sp>
        <p:nvSpPr>
          <p:cNvPr id="6" name="Rectangle 5"/>
          <p:cNvSpPr/>
          <p:nvPr/>
        </p:nvSpPr>
        <p:spPr>
          <a:xfrm>
            <a:off x="406400" y="1083439"/>
            <a:ext cx="11451771" cy="4401205"/>
          </a:xfrm>
          <a:prstGeom prst="rect">
            <a:avLst/>
          </a:prstGeom>
        </p:spPr>
        <p:txBody>
          <a:bodyPr wrap="square">
            <a:spAutoFit/>
          </a:bodyPr>
          <a:lstStyle/>
          <a:p>
            <a:pPr algn="just"/>
            <a:r>
              <a:rPr lang="en-US" sz="2800" dirty="0" smtClean="0"/>
              <a:t>In a </a:t>
            </a:r>
            <a:r>
              <a:rPr lang="en-US" sz="2800" dirty="0" err="1" smtClean="0"/>
              <a:t>Cassegrain</a:t>
            </a:r>
            <a:r>
              <a:rPr lang="en-US" sz="2800" dirty="0" smtClean="0"/>
              <a:t> antenna, the feed is located on or behind the dish, and radiates forward, illuminating a convex </a:t>
            </a:r>
            <a:r>
              <a:rPr lang="en-US" sz="2800" dirty="0" err="1" smtClean="0"/>
              <a:t>hyperboloidal</a:t>
            </a:r>
            <a:r>
              <a:rPr lang="en-US" sz="2800" dirty="0" smtClean="0"/>
              <a:t> secondary reflector at the focus of the dish. The radio waves from the feed reflect back off the secondary reflector to the dish, which reflects them forward again, forming the outgoing beam. </a:t>
            </a:r>
          </a:p>
          <a:p>
            <a:pPr algn="just"/>
            <a:endParaRPr lang="en-US" sz="2800" dirty="0" smtClean="0"/>
          </a:p>
          <a:p>
            <a:pPr algn="just"/>
            <a:r>
              <a:rPr lang="en-US" sz="2800" dirty="0" smtClean="0"/>
              <a:t>it is used for antennas with complicated or bulky feeds, such as large satellite communication antennas and radio telescopes. Aperture efficiency is on the order of 65–70%</a:t>
            </a:r>
            <a:r>
              <a:rPr lang="en-US" sz="2800" baseline="30000" dirty="0" smtClean="0"/>
              <a:t>.</a:t>
            </a:r>
            <a:endParaRPr lang="en-US" sz="2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19</a:t>
            </a:fld>
            <a:endParaRPr lang="en-US"/>
          </a:p>
        </p:txBody>
      </p:sp>
      <p:sp>
        <p:nvSpPr>
          <p:cNvPr id="5" name="TextBox 4"/>
          <p:cNvSpPr txBox="1"/>
          <p:nvPr/>
        </p:nvSpPr>
        <p:spPr>
          <a:xfrm>
            <a:off x="870857" y="29028"/>
            <a:ext cx="10319657" cy="707886"/>
          </a:xfrm>
          <a:prstGeom prst="rect">
            <a:avLst/>
          </a:prstGeom>
          <a:noFill/>
        </p:spPr>
        <p:txBody>
          <a:bodyPr wrap="square" rtlCol="0">
            <a:spAutoFit/>
          </a:bodyPr>
          <a:lstStyle/>
          <a:p>
            <a:pPr algn="ctr"/>
            <a:r>
              <a:rPr lang="en-US" sz="4000" dirty="0" smtClean="0"/>
              <a:t>Gregorian</a:t>
            </a:r>
            <a:endParaRPr lang="en-US" sz="4000" dirty="0"/>
          </a:p>
        </p:txBody>
      </p:sp>
      <p:sp>
        <p:nvSpPr>
          <p:cNvPr id="6" name="Rectangle 5"/>
          <p:cNvSpPr/>
          <p:nvPr/>
        </p:nvSpPr>
        <p:spPr>
          <a:xfrm>
            <a:off x="406400" y="1083439"/>
            <a:ext cx="11451771" cy="1384995"/>
          </a:xfrm>
          <a:prstGeom prst="rect">
            <a:avLst/>
          </a:prstGeom>
        </p:spPr>
        <p:txBody>
          <a:bodyPr wrap="square">
            <a:spAutoFit/>
          </a:bodyPr>
          <a:lstStyle/>
          <a:p>
            <a:pPr algn="just"/>
            <a:r>
              <a:rPr lang="en-US" sz="2800" dirty="0" smtClean="0"/>
              <a:t>Similar to the </a:t>
            </a:r>
            <a:r>
              <a:rPr lang="en-US" sz="2800" dirty="0" err="1" smtClean="0"/>
              <a:t>Cassegrain</a:t>
            </a:r>
            <a:r>
              <a:rPr lang="en-US" sz="2800" dirty="0" smtClean="0"/>
              <a:t> design except that the secondary reflector is concave, (ellipsoidal) in shape. Aperture efficiency over 70% can be achieved.</a:t>
            </a:r>
            <a:endParaRPr lang="en-US" sz="2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975AE14-5157-40EE-903F-4A617FD70239}" type="slidenum">
              <a:rPr lang="en-US" smtClean="0"/>
              <a:pPr/>
              <a:t>2</a:t>
            </a:fld>
            <a:endParaRPr lang="en-US"/>
          </a:p>
        </p:txBody>
      </p:sp>
      <p:sp>
        <p:nvSpPr>
          <p:cNvPr id="5" name="Rectangle 4"/>
          <p:cNvSpPr/>
          <p:nvPr/>
        </p:nvSpPr>
        <p:spPr>
          <a:xfrm>
            <a:off x="638629" y="1339281"/>
            <a:ext cx="11146971" cy="4893647"/>
          </a:xfrm>
          <a:prstGeom prst="rect">
            <a:avLst/>
          </a:prstGeom>
        </p:spPr>
        <p:txBody>
          <a:bodyPr wrap="square">
            <a:spAutoFit/>
          </a:bodyPr>
          <a:lstStyle/>
          <a:p>
            <a:pPr algn="just"/>
            <a:r>
              <a:rPr lang="en-US" sz="2600" dirty="0" smtClean="0"/>
              <a:t>A parabolic antenna is a high-gain reflector antenna used for radio, television and data communications, and also for radio location (radar) on the UHF and SHF parts of the electromagnetic spectrum •</a:t>
            </a:r>
          </a:p>
          <a:p>
            <a:pPr algn="just"/>
            <a:endParaRPr lang="en-US" sz="2600" dirty="0" smtClean="0"/>
          </a:p>
          <a:p>
            <a:pPr algn="just"/>
            <a:r>
              <a:rPr lang="en-US" sz="2600" dirty="0" smtClean="0"/>
              <a:t>Why is it used?</a:t>
            </a:r>
          </a:p>
          <a:p>
            <a:pPr algn="just"/>
            <a:r>
              <a:rPr lang="en-US" sz="2600" dirty="0" smtClean="0"/>
              <a:t>At higher microwave frequencies the physical size of the antenna becomes much smaller which in turn reduces the gain and directivity of the antenna • </a:t>
            </a:r>
          </a:p>
          <a:p>
            <a:pPr algn="just"/>
            <a:r>
              <a:rPr lang="en-US" sz="2600" dirty="0" smtClean="0"/>
              <a:t>The desired directivity can be achieved using suitably shaped parabolic reflector behind the main antenna which is known as primary antenna or feed .</a:t>
            </a:r>
          </a:p>
          <a:p>
            <a:pPr algn="just"/>
            <a:endParaRPr lang="en-US" sz="2600" dirty="0"/>
          </a:p>
        </p:txBody>
      </p:sp>
      <p:sp>
        <p:nvSpPr>
          <p:cNvPr id="7" name="TextBox 6"/>
          <p:cNvSpPr txBox="1"/>
          <p:nvPr/>
        </p:nvSpPr>
        <p:spPr>
          <a:xfrm>
            <a:off x="1074057" y="0"/>
            <a:ext cx="10319657" cy="707886"/>
          </a:xfrm>
          <a:prstGeom prst="rect">
            <a:avLst/>
          </a:prstGeom>
          <a:noFill/>
        </p:spPr>
        <p:txBody>
          <a:bodyPr wrap="square" rtlCol="0">
            <a:spAutoFit/>
          </a:bodyPr>
          <a:lstStyle/>
          <a:p>
            <a:pPr algn="ctr"/>
            <a:r>
              <a:rPr lang="en-US" sz="4000" dirty="0" smtClean="0"/>
              <a:t>Parabolic Reflector/Dish Antenna</a:t>
            </a:r>
            <a:endParaRPr lang="en-US" sz="4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20</a:t>
            </a:fld>
            <a:endParaRPr lang="en-US"/>
          </a:p>
        </p:txBody>
      </p:sp>
      <p:pic>
        <p:nvPicPr>
          <p:cNvPr id="63490" name="Picture 2"/>
          <p:cNvPicPr>
            <a:picLocks noChangeAspect="1" noChangeArrowheads="1"/>
          </p:cNvPicPr>
          <p:nvPr/>
        </p:nvPicPr>
        <p:blipFill>
          <a:blip r:embed="rId2"/>
          <a:srcRect l="28780" t="25198" r="12320" b="27580"/>
          <a:stretch>
            <a:fillRect/>
          </a:stretch>
        </p:blipFill>
        <p:spPr bwMode="auto">
          <a:xfrm>
            <a:off x="0" y="631372"/>
            <a:ext cx="12139308" cy="5471885"/>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Rectangle 140"/>
          <p:cNvSpPr/>
          <p:nvPr/>
        </p:nvSpPr>
        <p:spPr>
          <a:xfrm>
            <a:off x="1030515" y="0"/>
            <a:ext cx="9593942" cy="769441"/>
          </a:xfrm>
          <a:prstGeom prst="rect">
            <a:avLst/>
          </a:prstGeom>
        </p:spPr>
        <p:txBody>
          <a:bodyPr wrap="square">
            <a:spAutoFit/>
          </a:bodyPr>
          <a:lstStyle/>
          <a:p>
            <a:pPr marL="952500" lvl="1" indent="-495300" algn="ctr">
              <a:lnSpc>
                <a:spcPct val="110000"/>
              </a:lnSpc>
              <a:spcBef>
                <a:spcPct val="50000"/>
              </a:spcBef>
            </a:pPr>
            <a:r>
              <a:rPr lang="en-US" sz="4000" dirty="0" smtClean="0"/>
              <a:t>Radiation Pattern</a:t>
            </a:r>
            <a:endParaRPr lang="en-US" sz="4000" dirty="0"/>
          </a:p>
        </p:txBody>
      </p:sp>
      <p:pic>
        <p:nvPicPr>
          <p:cNvPr id="1026" name="Picture 2"/>
          <p:cNvPicPr>
            <a:picLocks noChangeAspect="1" noChangeArrowheads="1"/>
          </p:cNvPicPr>
          <p:nvPr/>
        </p:nvPicPr>
        <p:blipFill>
          <a:blip r:embed="rId3"/>
          <a:srcRect l="23315" t="26786" r="59770" b="33333"/>
          <a:stretch>
            <a:fillRect/>
          </a:stretch>
        </p:blipFill>
        <p:spPr bwMode="auto">
          <a:xfrm>
            <a:off x="1654989" y="795838"/>
            <a:ext cx="3976553" cy="5271146"/>
          </a:xfrm>
          <a:prstGeom prst="rect">
            <a:avLst/>
          </a:prstGeom>
          <a:noFill/>
          <a:ln w="9525">
            <a:noFill/>
            <a:miter lim="800000"/>
            <a:headEnd/>
            <a:tailEnd/>
          </a:ln>
          <a:effectLst/>
        </p:spPr>
      </p:pic>
      <p:pic>
        <p:nvPicPr>
          <p:cNvPr id="2" name="Picture 2"/>
          <p:cNvPicPr>
            <a:picLocks noChangeAspect="1" noChangeArrowheads="1"/>
          </p:cNvPicPr>
          <p:nvPr/>
        </p:nvPicPr>
        <p:blipFill>
          <a:blip r:embed="rId4"/>
          <a:srcRect l="28669" t="9921" r="30056" b="13095"/>
          <a:stretch>
            <a:fillRect/>
          </a:stretch>
        </p:blipFill>
        <p:spPr bwMode="auto">
          <a:xfrm>
            <a:off x="5660571" y="791028"/>
            <a:ext cx="5370286" cy="5631543"/>
          </a:xfrm>
          <a:prstGeom prst="rect">
            <a:avLst/>
          </a:prstGeom>
          <a:noFill/>
          <a:ln w="9525">
            <a:noFill/>
            <a:miter lim="800000"/>
            <a:headEnd/>
            <a:tailEnd/>
          </a:ln>
          <a:effectLst/>
        </p:spPr>
      </p:pic>
      <p:sp>
        <p:nvSpPr>
          <p:cNvPr id="5" name="Rectangle 4"/>
          <p:cNvSpPr/>
          <p:nvPr/>
        </p:nvSpPr>
        <p:spPr>
          <a:xfrm>
            <a:off x="4339762" y="6387070"/>
            <a:ext cx="8519887" cy="369332"/>
          </a:xfrm>
          <a:prstGeom prst="rect">
            <a:avLst/>
          </a:prstGeom>
        </p:spPr>
        <p:txBody>
          <a:bodyPr wrap="square">
            <a:spAutoFit/>
          </a:bodyPr>
          <a:lstStyle/>
          <a:p>
            <a:r>
              <a:rPr lang="en-US" dirty="0" smtClean="0"/>
              <a:t>The pattern is highly directional. The HPBW is approximately 5 degree</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975AE14-5157-40EE-903F-4A617FD70239}" type="slidenum">
              <a:rPr lang="en-US" smtClean="0"/>
              <a:pPr/>
              <a:t>22</a:t>
            </a:fld>
            <a:endParaRPr lang="en-US"/>
          </a:p>
        </p:txBody>
      </p:sp>
      <p:sp>
        <p:nvSpPr>
          <p:cNvPr id="7" name="TextBox 6"/>
          <p:cNvSpPr txBox="1"/>
          <p:nvPr/>
        </p:nvSpPr>
        <p:spPr>
          <a:xfrm>
            <a:off x="943428" y="0"/>
            <a:ext cx="10319657" cy="707886"/>
          </a:xfrm>
          <a:prstGeom prst="rect">
            <a:avLst/>
          </a:prstGeom>
          <a:noFill/>
        </p:spPr>
        <p:txBody>
          <a:bodyPr wrap="square" rtlCol="0">
            <a:spAutoFit/>
          </a:bodyPr>
          <a:lstStyle/>
          <a:p>
            <a:pPr algn="ctr"/>
            <a:r>
              <a:rPr lang="en-US" sz="4000" dirty="0" smtClean="0"/>
              <a:t>Gain-</a:t>
            </a:r>
            <a:r>
              <a:rPr lang="en-US" sz="4000" dirty="0" err="1" smtClean="0"/>
              <a:t>Beamwidth</a:t>
            </a:r>
            <a:endParaRPr lang="en-US" sz="4000" dirty="0"/>
          </a:p>
        </p:txBody>
      </p:sp>
      <p:sp>
        <p:nvSpPr>
          <p:cNvPr id="6" name="Rectangle 5"/>
          <p:cNvSpPr/>
          <p:nvPr/>
        </p:nvSpPr>
        <p:spPr>
          <a:xfrm>
            <a:off x="333828" y="1374958"/>
            <a:ext cx="11524343" cy="4339650"/>
          </a:xfrm>
          <a:prstGeom prst="rect">
            <a:avLst/>
          </a:prstGeom>
        </p:spPr>
        <p:txBody>
          <a:bodyPr wrap="square">
            <a:spAutoFit/>
          </a:bodyPr>
          <a:lstStyle/>
          <a:p>
            <a:pPr algn="ctr"/>
            <a:r>
              <a:rPr lang="en-US" sz="2800" dirty="0" smtClean="0"/>
              <a:t>Gain: </a:t>
            </a:r>
            <a:r>
              <a:rPr lang="en-US" sz="2800" i="1" dirty="0" smtClean="0"/>
              <a:t>G = 4 π A/ λ</a:t>
            </a:r>
            <a:r>
              <a:rPr lang="en-US" sz="2800" i="1" baseline="30000" dirty="0" smtClean="0"/>
              <a:t>2</a:t>
            </a:r>
            <a:r>
              <a:rPr lang="en-US" sz="2800" i="1" dirty="0" smtClean="0"/>
              <a:t> </a:t>
            </a:r>
          </a:p>
          <a:p>
            <a:pPr algn="just"/>
            <a:r>
              <a:rPr lang="en-US" sz="2400" dirty="0" smtClean="0"/>
              <a:t>Where; G = gain; A = area of parabolic dish (m</a:t>
            </a:r>
            <a:r>
              <a:rPr lang="en-US" sz="2400" baseline="30000" dirty="0" smtClean="0"/>
              <a:t>2</a:t>
            </a:r>
            <a:r>
              <a:rPr lang="en-US" sz="2400" dirty="0" smtClean="0"/>
              <a:t>); λ = wavelength of operational frequency (m). </a:t>
            </a:r>
          </a:p>
          <a:p>
            <a:pPr algn="just"/>
            <a:endParaRPr lang="en-US" sz="2400" dirty="0" smtClean="0"/>
          </a:p>
          <a:p>
            <a:pPr algn="ctr"/>
            <a:r>
              <a:rPr lang="en-US" sz="2800" dirty="0" smtClean="0"/>
              <a:t>Area of the dish:  </a:t>
            </a:r>
            <a:r>
              <a:rPr lang="en-US" sz="2800" i="1" dirty="0" smtClean="0"/>
              <a:t>A = π d</a:t>
            </a:r>
            <a:r>
              <a:rPr lang="en-US" sz="2800" i="1" baseline="30000" dirty="0" smtClean="0"/>
              <a:t>2</a:t>
            </a:r>
            <a:r>
              <a:rPr lang="en-US" sz="2800" i="1" dirty="0" smtClean="0"/>
              <a:t>/4 </a:t>
            </a:r>
          </a:p>
          <a:p>
            <a:pPr algn="just"/>
            <a:r>
              <a:rPr lang="en-US" sz="2400" dirty="0" smtClean="0"/>
              <a:t>Where; A = area of parabolic dish (m</a:t>
            </a:r>
            <a:r>
              <a:rPr lang="en-US" sz="2400" baseline="30000" dirty="0" smtClean="0"/>
              <a:t>2</a:t>
            </a:r>
            <a:r>
              <a:rPr lang="en-US" sz="2400" dirty="0" smtClean="0"/>
              <a:t>); d = diameter of dish opening (m).</a:t>
            </a:r>
          </a:p>
          <a:p>
            <a:pPr algn="just"/>
            <a:endParaRPr lang="en-US" sz="2400" dirty="0" smtClean="0"/>
          </a:p>
          <a:p>
            <a:pPr algn="ctr"/>
            <a:r>
              <a:rPr lang="en-US" sz="2800" dirty="0" err="1" smtClean="0"/>
              <a:t>Beamwidth</a:t>
            </a:r>
            <a:r>
              <a:rPr lang="en-US" sz="2800" dirty="0" smtClean="0"/>
              <a:t> α = </a:t>
            </a:r>
            <a:r>
              <a:rPr lang="en-US" sz="2800" i="1" dirty="0" smtClean="0"/>
              <a:t>115 λ /d °</a:t>
            </a:r>
          </a:p>
          <a:p>
            <a:pPr algn="just"/>
            <a:r>
              <a:rPr lang="en-US" sz="2400" dirty="0" smtClean="0"/>
              <a:t>α = antenna </a:t>
            </a:r>
            <a:r>
              <a:rPr lang="en-US" sz="2400" dirty="0" err="1" smtClean="0"/>
              <a:t>beamwidth</a:t>
            </a:r>
            <a:r>
              <a:rPr lang="en-US" sz="2400" dirty="0" smtClean="0"/>
              <a:t> or angle between half power points ( °) </a:t>
            </a:r>
          </a:p>
          <a:p>
            <a:pPr algn="just"/>
            <a:r>
              <a:rPr lang="en-US" sz="2400" dirty="0" smtClean="0"/>
              <a:t>λ = wavelength (m) </a:t>
            </a:r>
          </a:p>
          <a:p>
            <a:pPr algn="just"/>
            <a:r>
              <a:rPr lang="en-US" sz="2400" dirty="0" smtClean="0"/>
              <a:t>d= diameter of dish opening (m)</a:t>
            </a:r>
            <a:endParaRPr lang="en-US" sz="24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30515" y="0"/>
            <a:ext cx="9593942" cy="769441"/>
          </a:xfrm>
          <a:prstGeom prst="rect">
            <a:avLst/>
          </a:prstGeom>
        </p:spPr>
        <p:txBody>
          <a:bodyPr wrap="square">
            <a:spAutoFit/>
          </a:bodyPr>
          <a:lstStyle/>
          <a:p>
            <a:pPr marL="952500" lvl="1" indent="-495300" algn="ctr">
              <a:lnSpc>
                <a:spcPct val="110000"/>
              </a:lnSpc>
              <a:spcBef>
                <a:spcPct val="50000"/>
              </a:spcBef>
            </a:pPr>
            <a:r>
              <a:rPr lang="en-US" sz="4000" dirty="0" smtClean="0"/>
              <a:t>Basic Working Rules</a:t>
            </a:r>
            <a:endParaRPr lang="en-US" sz="4000" dirty="0"/>
          </a:p>
        </p:txBody>
      </p:sp>
      <p:sp>
        <p:nvSpPr>
          <p:cNvPr id="5" name="Rectangle 4"/>
          <p:cNvSpPr/>
          <p:nvPr/>
        </p:nvSpPr>
        <p:spPr>
          <a:xfrm>
            <a:off x="217716" y="1559949"/>
            <a:ext cx="6284686" cy="3539430"/>
          </a:xfrm>
          <a:prstGeom prst="rect">
            <a:avLst/>
          </a:prstGeom>
        </p:spPr>
        <p:txBody>
          <a:bodyPr wrap="square">
            <a:spAutoFit/>
          </a:bodyPr>
          <a:lstStyle/>
          <a:p>
            <a:pPr algn="just"/>
            <a:r>
              <a:rPr lang="en-US" sz="2800" dirty="0" smtClean="0"/>
              <a:t>A parabolic reflector follows the principle of geometrical optics. When parallel rays of light incident on the reflector they will converge at focus or when a point source of light is kept at focus after reflection by the reflector they form a parallel beam of rays.</a:t>
            </a:r>
          </a:p>
        </p:txBody>
      </p:sp>
      <p:grpSp>
        <p:nvGrpSpPr>
          <p:cNvPr id="29" name="Group 28"/>
          <p:cNvGrpSpPr/>
          <p:nvPr/>
        </p:nvGrpSpPr>
        <p:grpSpPr>
          <a:xfrm>
            <a:off x="6987512" y="892629"/>
            <a:ext cx="5204488" cy="5965371"/>
            <a:chOff x="6987512" y="892629"/>
            <a:chExt cx="5204488" cy="5965371"/>
          </a:xfrm>
        </p:grpSpPr>
        <p:grpSp>
          <p:nvGrpSpPr>
            <p:cNvPr id="26" name="Group 25"/>
            <p:cNvGrpSpPr/>
            <p:nvPr/>
          </p:nvGrpSpPr>
          <p:grpSpPr>
            <a:xfrm>
              <a:off x="6987512" y="892629"/>
              <a:ext cx="5204488" cy="5965371"/>
              <a:chOff x="6987512" y="892629"/>
              <a:chExt cx="5204488" cy="5965371"/>
            </a:xfrm>
          </p:grpSpPr>
          <p:pic>
            <p:nvPicPr>
              <p:cNvPr id="6" name="Picture 2"/>
              <p:cNvPicPr>
                <a:picLocks noChangeAspect="1" noChangeArrowheads="1"/>
              </p:cNvPicPr>
              <p:nvPr/>
            </p:nvPicPr>
            <p:blipFill>
              <a:blip r:embed="rId3"/>
              <a:srcRect l="47075" t="28810" r="31507" b="27525"/>
              <a:stretch>
                <a:fillRect/>
              </a:stretch>
            </p:blipFill>
            <p:spPr bwMode="auto">
              <a:xfrm>
                <a:off x="6987512" y="892629"/>
                <a:ext cx="5204488" cy="5965371"/>
              </a:xfrm>
              <a:prstGeom prst="rect">
                <a:avLst/>
              </a:prstGeom>
              <a:noFill/>
              <a:ln w="9525">
                <a:noFill/>
                <a:miter lim="800000"/>
                <a:headEnd/>
                <a:tailEnd/>
              </a:ln>
              <a:effectLst/>
            </p:spPr>
          </p:pic>
          <p:cxnSp>
            <p:nvCxnSpPr>
              <p:cNvPr id="10" name="Straight Arrow Connector 9"/>
              <p:cNvCxnSpPr/>
              <p:nvPr/>
            </p:nvCxnSpPr>
            <p:spPr>
              <a:xfrm rot="10800000">
                <a:off x="7242630" y="2452914"/>
                <a:ext cx="1233715" cy="14514"/>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2" name="Straight Arrow Connector 11"/>
              <p:cNvCxnSpPr/>
              <p:nvPr/>
            </p:nvCxnSpPr>
            <p:spPr>
              <a:xfrm>
                <a:off x="7293431" y="2605314"/>
                <a:ext cx="1807026" cy="1197429"/>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6" name="5-Point Star 15"/>
              <p:cNvSpPr/>
              <p:nvPr/>
            </p:nvSpPr>
            <p:spPr>
              <a:xfrm>
                <a:off x="9085943" y="3788229"/>
                <a:ext cx="174171" cy="159657"/>
              </a:xfrm>
              <a:prstGeom prst="star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7" name="Straight Arrow Connector 16"/>
              <p:cNvCxnSpPr/>
              <p:nvPr/>
            </p:nvCxnSpPr>
            <p:spPr>
              <a:xfrm>
                <a:off x="7170057" y="4905830"/>
                <a:ext cx="1509486" cy="14513"/>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20" name="Straight Arrow Connector 19"/>
              <p:cNvCxnSpPr/>
              <p:nvPr/>
            </p:nvCxnSpPr>
            <p:spPr>
              <a:xfrm rot="10800000" flipV="1">
                <a:off x="7358744" y="3962400"/>
                <a:ext cx="1698173" cy="827314"/>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grpSp>
        <p:sp>
          <p:nvSpPr>
            <p:cNvPr id="27" name="TextBox 26"/>
            <p:cNvSpPr txBox="1"/>
            <p:nvPr/>
          </p:nvSpPr>
          <p:spPr>
            <a:xfrm>
              <a:off x="7576457" y="2148115"/>
              <a:ext cx="522514" cy="369332"/>
            </a:xfrm>
            <a:prstGeom prst="rect">
              <a:avLst/>
            </a:prstGeom>
            <a:noFill/>
          </p:spPr>
          <p:txBody>
            <a:bodyPr wrap="square" rtlCol="0">
              <a:spAutoFit/>
            </a:bodyPr>
            <a:lstStyle/>
            <a:p>
              <a:r>
                <a:rPr lang="en-US" b="1" dirty="0" smtClean="0">
                  <a:solidFill>
                    <a:srgbClr val="FF0000"/>
                  </a:solidFill>
                </a:rPr>
                <a:t>1</a:t>
              </a:r>
              <a:endParaRPr lang="en-US" b="1" dirty="0">
                <a:solidFill>
                  <a:srgbClr val="FF0000"/>
                </a:solidFill>
              </a:endParaRPr>
            </a:p>
          </p:txBody>
        </p:sp>
        <p:sp>
          <p:nvSpPr>
            <p:cNvPr id="28" name="TextBox 27"/>
            <p:cNvSpPr txBox="1"/>
            <p:nvPr/>
          </p:nvSpPr>
          <p:spPr>
            <a:xfrm>
              <a:off x="8657772" y="4172858"/>
              <a:ext cx="522514" cy="369332"/>
            </a:xfrm>
            <a:prstGeom prst="rect">
              <a:avLst/>
            </a:prstGeom>
            <a:noFill/>
          </p:spPr>
          <p:txBody>
            <a:bodyPr wrap="square" rtlCol="0">
              <a:spAutoFit/>
            </a:bodyPr>
            <a:lstStyle/>
            <a:p>
              <a:r>
                <a:rPr lang="en-US" b="1" dirty="0" smtClean="0">
                  <a:solidFill>
                    <a:schemeClr val="accent3"/>
                  </a:solidFill>
                </a:rPr>
                <a:t>2</a:t>
              </a:r>
              <a:endParaRPr lang="en-US" b="1" dirty="0">
                <a:solidFill>
                  <a:schemeClr val="accent3"/>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975AE14-5157-40EE-903F-4A617FD70239}" type="slidenum">
              <a:rPr lang="en-US" smtClean="0"/>
              <a:pPr/>
              <a:t>4</a:t>
            </a:fld>
            <a:endParaRPr lang="en-US"/>
          </a:p>
        </p:txBody>
      </p:sp>
      <p:pic>
        <p:nvPicPr>
          <p:cNvPr id="3" name="Picture 2"/>
          <p:cNvPicPr>
            <a:picLocks noChangeAspect="1" noChangeArrowheads="1"/>
          </p:cNvPicPr>
          <p:nvPr/>
        </p:nvPicPr>
        <p:blipFill>
          <a:blip r:embed="rId2"/>
          <a:srcRect l="63920" t="12302" r="3061" b="24008"/>
          <a:stretch>
            <a:fillRect/>
          </a:stretch>
        </p:blipFill>
        <p:spPr bwMode="auto">
          <a:xfrm>
            <a:off x="2873830" y="0"/>
            <a:ext cx="6705600" cy="6858000"/>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33715" y="1843314"/>
            <a:ext cx="9593942" cy="769441"/>
          </a:xfrm>
          <a:prstGeom prst="rect">
            <a:avLst/>
          </a:prstGeom>
        </p:spPr>
        <p:txBody>
          <a:bodyPr wrap="square">
            <a:spAutoFit/>
          </a:bodyPr>
          <a:lstStyle/>
          <a:p>
            <a:pPr marL="952500" lvl="1" indent="-495300" algn="ctr">
              <a:lnSpc>
                <a:spcPct val="110000"/>
              </a:lnSpc>
              <a:spcBef>
                <a:spcPct val="50000"/>
              </a:spcBef>
            </a:pPr>
            <a:r>
              <a:rPr lang="en-US" sz="4000" dirty="0" smtClean="0"/>
              <a:t>Types of Common </a:t>
            </a:r>
            <a:r>
              <a:rPr lang="en-US" sz="4000" dirty="0" err="1" smtClean="0"/>
              <a:t>Paraboloids</a:t>
            </a:r>
            <a:endParaRPr lang="en-US" sz="4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3"/>
          <a:srcRect l="26884" t="23413" r="10758" b="9325"/>
          <a:stretch>
            <a:fillRect/>
          </a:stretch>
        </p:blipFill>
        <p:spPr bwMode="auto">
          <a:xfrm>
            <a:off x="478975" y="0"/>
            <a:ext cx="11308620" cy="6858000"/>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16116"/>
            <a:ext cx="12192000" cy="769441"/>
          </a:xfrm>
          <a:prstGeom prst="rect">
            <a:avLst/>
          </a:prstGeom>
        </p:spPr>
        <p:txBody>
          <a:bodyPr wrap="square">
            <a:spAutoFit/>
          </a:bodyPr>
          <a:lstStyle/>
          <a:p>
            <a:pPr marL="952500" lvl="1" indent="-495300" algn="ctr">
              <a:lnSpc>
                <a:spcPct val="110000"/>
              </a:lnSpc>
              <a:spcBef>
                <a:spcPct val="50000"/>
              </a:spcBef>
            </a:pPr>
            <a:r>
              <a:rPr lang="en-US" sz="4000" dirty="0" smtClean="0"/>
              <a:t>Truncated </a:t>
            </a:r>
            <a:r>
              <a:rPr lang="en-US" sz="4000" dirty="0" err="1" smtClean="0"/>
              <a:t>Paraboloid</a:t>
            </a:r>
            <a:endParaRPr lang="en-US" sz="4000" dirty="0"/>
          </a:p>
        </p:txBody>
      </p:sp>
      <p:sp>
        <p:nvSpPr>
          <p:cNvPr id="5" name="Rectangle 4"/>
          <p:cNvSpPr/>
          <p:nvPr/>
        </p:nvSpPr>
        <p:spPr>
          <a:xfrm>
            <a:off x="464457" y="920889"/>
            <a:ext cx="11408229" cy="5293757"/>
          </a:xfrm>
          <a:prstGeom prst="rect">
            <a:avLst/>
          </a:prstGeom>
        </p:spPr>
        <p:txBody>
          <a:bodyPr wrap="square">
            <a:spAutoFit/>
          </a:bodyPr>
          <a:lstStyle/>
          <a:p>
            <a:pPr marL="514350" indent="-514350" algn="just">
              <a:buAutoNum type="arabicPeriod"/>
            </a:pPr>
            <a:r>
              <a:rPr lang="en-US" sz="2600" dirty="0" smtClean="0"/>
              <a:t>When the reflector is parabolic in the horizontal plane, the energy is focused horizontally into a narrow beam. With the reflector is truncated (cut) so that it is shortened vertically, the beam spreads out vertically instead of being focused. It will detect aircraft at different altitudes without changing the tilt of the antenna, also works well for surface search radar applications.</a:t>
            </a:r>
          </a:p>
          <a:p>
            <a:pPr marL="514350" indent="-514350" algn="just">
              <a:buAutoNum type="arabicPeriod"/>
            </a:pPr>
            <a:endParaRPr lang="en-US" sz="2600" dirty="0" smtClean="0"/>
          </a:p>
          <a:p>
            <a:pPr marL="514350" indent="-514350" algn="just">
              <a:buAutoNum type="arabicPeriod"/>
            </a:pPr>
            <a:r>
              <a:rPr lang="en-US" sz="2600" dirty="0" smtClean="0"/>
              <a:t>When the reflector is parabolic in the vertical plane, the energy is focused vertically into a narrow beam.  With the reflector is truncated, or cut, so that it is shortened horizontally, the beam will spread out horizontally instead of being focused. Such a fan-shaped beam is used to accurately determine elevation and target height-finding systems. </a:t>
            </a:r>
            <a:endParaRPr lang="en-US" sz="2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975AE14-5157-40EE-903F-4A617FD70239}" type="slidenum">
              <a:rPr lang="en-US" smtClean="0"/>
              <a:pPr/>
              <a:t>8</a:t>
            </a:fld>
            <a:endParaRPr lang="en-US"/>
          </a:p>
        </p:txBody>
      </p:sp>
      <p:pic>
        <p:nvPicPr>
          <p:cNvPr id="61442" name="Picture 2"/>
          <p:cNvPicPr>
            <a:picLocks noChangeAspect="1" noChangeArrowheads="1"/>
          </p:cNvPicPr>
          <p:nvPr/>
        </p:nvPicPr>
        <p:blipFill>
          <a:blip r:embed="rId2"/>
          <a:srcRect l="58788" t="18651" r="11316" b="6250"/>
          <a:stretch>
            <a:fillRect/>
          </a:stretch>
        </p:blipFill>
        <p:spPr bwMode="auto">
          <a:xfrm>
            <a:off x="3367313" y="0"/>
            <a:ext cx="4855863" cy="6858001"/>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975AE14-5157-40EE-903F-4A617FD70239}" type="slidenum">
              <a:rPr lang="en-US" smtClean="0"/>
              <a:pPr/>
              <a:t>9</a:t>
            </a:fld>
            <a:endParaRPr lang="en-US"/>
          </a:p>
        </p:txBody>
      </p:sp>
      <p:pic>
        <p:nvPicPr>
          <p:cNvPr id="60418" name="Picture 2"/>
          <p:cNvPicPr>
            <a:picLocks noChangeAspect="1" noChangeArrowheads="1"/>
          </p:cNvPicPr>
          <p:nvPr/>
        </p:nvPicPr>
        <p:blipFill>
          <a:blip r:embed="rId2"/>
          <a:srcRect l="67043" t="33730" r="3172" b="16865"/>
          <a:stretch>
            <a:fillRect/>
          </a:stretch>
        </p:blipFill>
        <p:spPr bwMode="auto">
          <a:xfrm>
            <a:off x="2394856" y="0"/>
            <a:ext cx="7353759" cy="6858000"/>
          </a:xfrm>
          <a:prstGeom prst="rect">
            <a:avLst/>
          </a:prstGeom>
          <a:noFill/>
          <a:ln w="9525">
            <a:noFill/>
            <a:miter lim="800000"/>
            <a:headEnd/>
            <a:tailEnd/>
          </a:ln>
          <a:effectLst/>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7386</TotalTime>
  <Words>707</Words>
  <Application>Microsoft Office PowerPoint</Application>
  <PresentationFormat>Custom</PresentationFormat>
  <Paragraphs>75</Paragraphs>
  <Slides>22</Slides>
  <Notes>9</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Concourse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Ahmad</dc:creator>
  <cp:lastModifiedBy>User</cp:lastModifiedBy>
  <cp:revision>1028</cp:revision>
  <dcterms:created xsi:type="dcterms:W3CDTF">2015-03-05T10:33:53Z</dcterms:created>
  <dcterms:modified xsi:type="dcterms:W3CDTF">2021-12-11T15:27:17Z</dcterms:modified>
</cp:coreProperties>
</file>